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6" r:id="rId7"/>
    <p:sldId id="268" r:id="rId8"/>
    <p:sldId id="269" r:id="rId9"/>
    <p:sldId id="272" r:id="rId10"/>
    <p:sldId id="271" r:id="rId11"/>
    <p:sldId id="275" r:id="rId12"/>
    <p:sldId id="273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698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Економска школа </a:t>
            </a:r>
            <a:r>
              <a:rPr lang="sr-Latn-RS" dirty="0"/>
              <a:t/>
            </a:r>
            <a:br>
              <a:rPr lang="sr-Latn-RS" dirty="0"/>
            </a:br>
            <a:r>
              <a:rPr lang="sr-Cyrl-RS" dirty="0"/>
              <a:t>„Ђука Динић“ 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/>
              <a:t>Лесковац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6D032E-3575-4A0E-B346-21692A9F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595" y="2587715"/>
            <a:ext cx="1618511" cy="16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2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458" y="444137"/>
            <a:ext cx="8474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spc="-1" dirty="0">
                <a:solidFill>
                  <a:srgbClr val="FFFFFF"/>
                </a:solidFill>
              </a:rPr>
              <a:t>У нашој школи у току је реализација пројекта „Бугарска ти пружа руку—упознај је”. Овај пројекат Економска школа реализује са Бугарско–српским центром, чије је седиште у Врању.</a:t>
            </a:r>
            <a:endParaRPr lang="en-US" sz="2000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4143318"/>
            <a:ext cx="3574926" cy="2255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83" y="3732789"/>
            <a:ext cx="3714150" cy="2665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533812" y="2555972"/>
            <a:ext cx="26119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>
              <a:lnSpc>
                <a:spcPct val="100000"/>
              </a:lnSpc>
              <a:buNone/>
            </a:pPr>
            <a:r>
              <a:rPr lang="ru-RU" spc="-1" dirty="0">
                <a:solidFill>
                  <a:srgbClr val="FFFFFF"/>
                </a:solidFill>
              </a:rPr>
              <a:t>Наша школа реализује пројекте сарадње са циљем неговања пријатељских односа са судесним земљама. Ученици су у прилици да уче како се пишу пројекти, да путују и упознају се са културом и традицијом других земаља.</a:t>
            </a:r>
            <a:endParaRPr lang="en-US" spc="-1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1719114"/>
            <a:ext cx="7289076" cy="2683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025" y="619122"/>
            <a:ext cx="13046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95" y="870794"/>
            <a:ext cx="10124365" cy="1611150"/>
          </a:xfrm>
        </p:spPr>
        <p:txBody>
          <a:bodyPr>
            <a:normAutofit fontScale="90000"/>
          </a:bodyPr>
          <a:lstStyle/>
          <a:p>
            <a:r>
              <a:rPr lang="ru-RU" sz="2700" spc="-1" dirty="0">
                <a:solidFill>
                  <a:srgbClr val="FFFFFF"/>
                </a:solidFill>
              </a:rPr>
              <a:t>Ученички парламент у нашој школи је веома активан, ту можеш да се изразиш, бавиш активизмом и оствариш своје право на партиципацију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483326" y="2481944"/>
            <a:ext cx="110511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spc="-1" dirty="0">
                <a:solidFill>
                  <a:srgbClr val="FFFFFF"/>
                </a:solidFill>
              </a:rPr>
              <a:t>Ово су неке од активности ученичког парламента:</a:t>
            </a:r>
            <a:endParaRPr lang="en-US" sz="20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000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000" spc="-1" dirty="0">
                <a:solidFill>
                  <a:srgbClr val="FFFFFF"/>
                </a:solidFill>
              </a:rPr>
              <a:t>Сарадња са едукационим центром</a:t>
            </a:r>
            <a:endParaRPr lang="en-US" sz="2000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000" spc="-1" dirty="0">
                <a:solidFill>
                  <a:srgbClr val="FFFFFF"/>
                </a:solidFill>
              </a:rPr>
              <a:t>Пројекат </a:t>
            </a:r>
            <a:r>
              <a:rPr lang="sr-Latn-RS" sz="2000" spc="-1" dirty="0">
                <a:solidFill>
                  <a:srgbClr val="FFFFFF"/>
                </a:solidFill>
              </a:rPr>
              <a:t>„</a:t>
            </a:r>
            <a:r>
              <a:rPr lang="ru-RU" sz="2000" spc="-1" dirty="0">
                <a:solidFill>
                  <a:srgbClr val="FFFFFF"/>
                </a:solidFill>
              </a:rPr>
              <a:t>Реагуј на неједнакост</a:t>
            </a:r>
            <a:r>
              <a:rPr lang="sr-Latn-RS" sz="2000" spc="-1" dirty="0">
                <a:solidFill>
                  <a:srgbClr val="FFFFFF"/>
                </a:solidFill>
              </a:rPr>
              <a:t>“</a:t>
            </a:r>
            <a:r>
              <a:rPr lang="ru-RU" sz="2000" spc="-1" dirty="0">
                <a:solidFill>
                  <a:srgbClr val="FFFFFF"/>
                </a:solidFill>
              </a:rPr>
              <a:t>, </a:t>
            </a:r>
            <a:r>
              <a:rPr lang="sr-Latn-RS" sz="2000" spc="-1" dirty="0">
                <a:solidFill>
                  <a:srgbClr val="FFFFFF"/>
                </a:solidFill>
              </a:rPr>
              <a:t>ARISE</a:t>
            </a:r>
            <a:endParaRPr lang="en-US" sz="2000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x-none" sz="2000" spc="-1" dirty="0">
                <a:solidFill>
                  <a:srgbClr val="FFFFFF"/>
                </a:solidFill>
              </a:rPr>
              <a:t>Учешће на обукама </a:t>
            </a:r>
            <a:r>
              <a:rPr lang="sr-Latn-RS" sz="2000" spc="-1" dirty="0">
                <a:solidFill>
                  <a:srgbClr val="FFFFFF"/>
                </a:solidFill>
              </a:rPr>
              <a:t>„Forum Theatre“</a:t>
            </a:r>
            <a:endParaRPr lang="en-US" sz="2000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sr-Latn-RS" sz="2000" spc="-1" dirty="0">
                <a:solidFill>
                  <a:srgbClr val="FFFFFF"/>
                </a:solidFill>
              </a:rPr>
              <a:t>FLEX, </a:t>
            </a:r>
            <a:r>
              <a:rPr lang="x-none" sz="2000" spc="-1" dirty="0">
                <a:solidFill>
                  <a:srgbClr val="FFFFFF"/>
                </a:solidFill>
              </a:rPr>
              <a:t>програм размене ученика</a:t>
            </a:r>
            <a:endParaRPr lang="en-US" sz="2000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000" spc="-1" dirty="0">
                <a:solidFill>
                  <a:srgbClr val="FFFFFF"/>
                </a:solidFill>
              </a:rPr>
              <a:t>Такмичење у изради бизнис плана</a:t>
            </a:r>
            <a:endParaRPr lang="en-US" sz="2000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000" spc="-1" dirty="0">
                <a:solidFill>
                  <a:srgbClr val="FFFFFF"/>
                </a:solidFill>
              </a:rPr>
              <a:t>Учешће на конкурсу „Европа и ја“</a:t>
            </a:r>
            <a:endParaRPr lang="en-US" sz="2000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x-none" sz="2000" spc="-1" dirty="0">
                <a:solidFill>
                  <a:srgbClr val="FFFFFF"/>
                </a:solidFill>
              </a:rPr>
              <a:t>П</a:t>
            </a:r>
            <a:r>
              <a:rPr lang="ru-RU" sz="2000" spc="-1" dirty="0">
                <a:solidFill>
                  <a:srgbClr val="FFFFFF"/>
                </a:solidFill>
              </a:rPr>
              <a:t>ројекат „Бугарска ти пружа руку—упознај је”. </a:t>
            </a:r>
            <a:endParaRPr lang="en-US" sz="20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0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000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932" y="622169"/>
            <a:ext cx="130465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9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444137"/>
            <a:ext cx="10124365" cy="128016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sr-Latn-RS" sz="2700" dirty="0"/>
              <a:t/>
            </a:r>
            <a:br>
              <a:rPr lang="sr-Latn-RS" sz="2700" dirty="0"/>
            </a:br>
            <a:r>
              <a:rPr lang="sr-Latn-RS" sz="2700" dirty="0"/>
              <a:t/>
            </a:r>
            <a:br>
              <a:rPr lang="sr-Latn-RS" sz="2700" dirty="0"/>
            </a:br>
            <a:r>
              <a:rPr lang="sr-Latn-RS" sz="2700" dirty="0"/>
              <a:t/>
            </a:r>
            <a:br>
              <a:rPr lang="sr-Latn-RS" sz="2700" dirty="0"/>
            </a:br>
            <a:r>
              <a:rPr lang="ru-RU" dirty="0"/>
              <a:t>Шта наши ученици кажу о својој школи: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326571" y="2325189"/>
            <a:ext cx="11760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000" b="1" spc="-1" dirty="0">
                <a:solidFill>
                  <a:srgbClr val="FFFFFF"/>
                </a:solidFill>
              </a:rPr>
              <a:t>Тамара: </a:t>
            </a:r>
            <a:r>
              <a:rPr lang="ru-RU" sz="2000" i="1" spc="-1" dirty="0">
                <a:solidFill>
                  <a:srgbClr val="FFFFFF"/>
                </a:solidFill>
              </a:rPr>
              <a:t>„Како је подручје рада наше школе економија, права и администрација, као грађанин, увек знате своја права. Уз вредан рад, снашла сам се одлично. За оне који желе да уче, друже се и имају велике циљеве, економска школа је прави избор.“</a:t>
            </a:r>
            <a:endParaRPr lang="en-US" sz="20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000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000" b="1" spc="-1" dirty="0">
                <a:solidFill>
                  <a:srgbClr val="FFFFFF"/>
                </a:solidFill>
              </a:rPr>
              <a:t>Јана: </a:t>
            </a:r>
            <a:r>
              <a:rPr lang="ru-RU" sz="2000" i="1" spc="-1" dirty="0">
                <a:solidFill>
                  <a:srgbClr val="FFFFFF"/>
                </a:solidFill>
              </a:rPr>
              <a:t>„Изабрала сам ову школу због смера који сам желела да упишем, али ми се посебно допада однос професора према ученицима.“</a:t>
            </a:r>
            <a:endParaRPr lang="en-US" sz="20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000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000" b="1" spc="-1" dirty="0">
                <a:solidFill>
                  <a:srgbClr val="FFFFFF"/>
                </a:solidFill>
              </a:rPr>
              <a:t>Андрија: </a:t>
            </a:r>
            <a:r>
              <a:rPr lang="ru-RU" sz="2000" i="1" spc="-1" dirty="0">
                <a:solidFill>
                  <a:srgbClr val="FFFFFF"/>
                </a:solidFill>
              </a:rPr>
              <a:t>„Изабрао сам ову школу јер није ограничена само на једну грану, а даје ми добру основу за даље школовање. Сигуран сам да ћу имати добро плаћен посао.“</a:t>
            </a:r>
            <a:endParaRPr lang="en-US" sz="2000" spc="-1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026" y="620476"/>
            <a:ext cx="13046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026" y="619120"/>
            <a:ext cx="1304657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" y="619120"/>
            <a:ext cx="6986881" cy="340641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62" y="619120"/>
            <a:ext cx="3901579" cy="29261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11" y="3545304"/>
            <a:ext cx="3506830" cy="263012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" y="3545304"/>
            <a:ext cx="4831882" cy="261486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34" y="3046094"/>
            <a:ext cx="1760250" cy="312933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760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753228"/>
            <a:ext cx="10124365" cy="161115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>ПРВИ КОРАК КА УСПЕХУ ЈЕ УПИС У ЕКОНОМСКУ ШКОЛУ</a:t>
            </a:r>
            <a:br>
              <a:rPr lang="ru-RU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483326" y="2481944"/>
            <a:ext cx="11051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1" spc="-1" dirty="0">
                <a:solidFill>
                  <a:srgbClr val="FFFFFF"/>
                </a:solidFill>
              </a:rPr>
              <a:t>ОЧЕКУЈЕМО ВАС !</a:t>
            </a:r>
            <a:endParaRPr lang="en-US" sz="36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3600" b="1" spc="-1" dirty="0">
                <a:solidFill>
                  <a:srgbClr val="FFFFFF"/>
                </a:solidFill>
              </a:rPr>
              <a:t>ДОБРО ДОШЛИ У ЕКОНОМСКУ ШКОЛУ „ЂУКА ДИНИЋ” ЛЕСКОВАЦ</a:t>
            </a:r>
            <a:endParaRPr lang="en-US" sz="3600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026" y="617814"/>
            <a:ext cx="130465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4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611150"/>
          </a:xfrm>
        </p:spPr>
        <p:txBody>
          <a:bodyPr>
            <a:normAutofit/>
          </a:bodyPr>
          <a:lstStyle/>
          <a:p>
            <a:r>
              <a:rPr lang="ru-RU" sz="2200" dirty="0"/>
              <a:t>Економска школа „Ђука Динић“ основана је давне 1948. године. Током претходних година школа се мењала, развијала и заузимала место међу елитним образовним институцијама нашег града.</a:t>
            </a:r>
            <a:r>
              <a:rPr lang="en-US" sz="2200" dirty="0"/>
              <a:t/>
            </a:r>
            <a:br>
              <a:rPr lang="en-US" sz="2200" dirty="0"/>
            </a:b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96" y="2197821"/>
            <a:ext cx="7727366" cy="4451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146" y="618305"/>
            <a:ext cx="13046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5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611150"/>
          </a:xfrm>
        </p:spPr>
        <p:txBody>
          <a:bodyPr>
            <a:normAutofit/>
          </a:bodyPr>
          <a:lstStyle/>
          <a:p>
            <a:r>
              <a:rPr lang="ru-RU" sz="2200" dirty="0"/>
              <a:t>Уколико се двоумиш око избора школе, буди сигуран/на да је Економска школа прави избор за тебе. Ево неколико разлога који ће ти олакшати избор:</a:t>
            </a:r>
            <a:br>
              <a:rPr lang="ru-RU" sz="2200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483326" y="2481944"/>
            <a:ext cx="11051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400" spc="-1" dirty="0">
                <a:solidFill>
                  <a:srgbClr val="FFFFFF"/>
                </a:solidFill>
              </a:rPr>
              <a:t>Школа са традицијом дужом од 70 година</a:t>
            </a:r>
            <a:endParaRPr lang="en-US" sz="24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400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400" spc="-1" dirty="0">
                <a:solidFill>
                  <a:srgbClr val="FFFFFF"/>
                </a:solidFill>
              </a:rPr>
              <a:t>Безбедна школа у центру града</a:t>
            </a:r>
            <a:endParaRPr lang="en-US" sz="24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400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400" spc="-1" dirty="0">
                <a:solidFill>
                  <a:srgbClr val="FFFFFF"/>
                </a:solidFill>
              </a:rPr>
              <a:t>Знања са којима можеш успешно обављати разне послове или наставити школовање</a:t>
            </a:r>
            <a:endParaRPr lang="en-US" sz="24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400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400" spc="-1" dirty="0">
                <a:solidFill>
                  <a:srgbClr val="FFFFFF"/>
                </a:solidFill>
              </a:rPr>
              <a:t>Наставници који су увек спремни да ти помогну и пруже подршку</a:t>
            </a:r>
            <a:endParaRPr lang="en-US" sz="2400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71" y="627830"/>
            <a:ext cx="13046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611150"/>
          </a:xfrm>
        </p:spPr>
        <p:txBody>
          <a:bodyPr>
            <a:normAutofit/>
          </a:bodyPr>
          <a:lstStyle/>
          <a:p>
            <a:r>
              <a:rPr lang="ru-RU" sz="2200" spc="-1" dirty="0">
                <a:solidFill>
                  <a:srgbClr val="FFFFFF"/>
                </a:solidFill>
              </a:rPr>
              <a:t>Економска школа „Ђука Динић“ у школској </a:t>
            </a:r>
            <a:r>
              <a:rPr lang="ru-RU" sz="2200" spc="-1" dirty="0" smtClean="0">
                <a:solidFill>
                  <a:srgbClr val="FFFFFF"/>
                </a:solidFill>
              </a:rPr>
              <a:t>202</a:t>
            </a:r>
            <a:r>
              <a:rPr lang="en-US" sz="2200" spc="-1" dirty="0" smtClean="0">
                <a:solidFill>
                  <a:srgbClr val="FFFFFF"/>
                </a:solidFill>
              </a:rPr>
              <a:t>3</a:t>
            </a:r>
            <a:r>
              <a:rPr lang="ru-RU" sz="2200" spc="-1" dirty="0" smtClean="0">
                <a:solidFill>
                  <a:srgbClr val="FFFFFF"/>
                </a:solidFill>
              </a:rPr>
              <a:t>/202</a:t>
            </a:r>
            <a:r>
              <a:rPr lang="en-US" sz="2200" spc="-1" dirty="0" smtClean="0">
                <a:solidFill>
                  <a:srgbClr val="FFFFFF"/>
                </a:solidFill>
              </a:rPr>
              <a:t>4</a:t>
            </a:r>
            <a:r>
              <a:rPr lang="ru-RU" sz="2200" spc="-1" dirty="0" smtClean="0">
                <a:solidFill>
                  <a:srgbClr val="FFFFFF"/>
                </a:solidFill>
              </a:rPr>
              <a:t>. </a:t>
            </a:r>
            <a:r>
              <a:rPr lang="ru-RU" sz="2200" spc="-1" dirty="0">
                <a:solidFill>
                  <a:srgbClr val="FFFFFF"/>
                </a:solidFill>
              </a:rPr>
              <a:t>години уписује следеће четворогодишње образовне профиле:</a:t>
            </a: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483326" y="2481944"/>
            <a:ext cx="11051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400" spc="-1" dirty="0">
                <a:solidFill>
                  <a:srgbClr val="FFFFFF"/>
                </a:solidFill>
              </a:rPr>
              <a:t>Економски техничар - </a:t>
            </a:r>
            <a:r>
              <a:rPr lang="en-US" sz="2400" spc="-1" dirty="0">
                <a:solidFill>
                  <a:srgbClr val="FFFFFF"/>
                </a:solidFill>
              </a:rPr>
              <a:t>6</a:t>
            </a:r>
            <a:r>
              <a:rPr lang="ru-RU" sz="2400" spc="-1" dirty="0" smtClean="0">
                <a:solidFill>
                  <a:srgbClr val="FFFFFF"/>
                </a:solidFill>
              </a:rPr>
              <a:t>0 ученика; </a:t>
            </a:r>
            <a:endParaRPr lang="en-US" sz="24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400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400" spc="-1" dirty="0">
                <a:solidFill>
                  <a:srgbClr val="FFFFFF"/>
                </a:solidFill>
              </a:rPr>
              <a:t>Правно-пословни техничар - 30 ученика; </a:t>
            </a:r>
            <a:endParaRPr lang="en-US" sz="2400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400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r>
              <a:rPr lang="ru-RU" sz="2400" spc="-1" dirty="0" smtClean="0">
                <a:solidFill>
                  <a:srgbClr val="FFFFFF"/>
                </a:solidFill>
              </a:rPr>
              <a:t>Финансијскo-рачуноводствени </a:t>
            </a:r>
            <a:r>
              <a:rPr lang="ru-RU" sz="2400" spc="-1" dirty="0">
                <a:solidFill>
                  <a:srgbClr val="FFFFFF"/>
                </a:solidFill>
              </a:rPr>
              <a:t>техничар - </a:t>
            </a:r>
            <a:r>
              <a:rPr lang="en-US" sz="2400" spc="-1" dirty="0" smtClean="0">
                <a:solidFill>
                  <a:srgbClr val="FFFFFF"/>
                </a:solidFill>
              </a:rPr>
              <a:t>6</a:t>
            </a:r>
            <a:r>
              <a:rPr lang="ru-RU" sz="2400" spc="-1" dirty="0" smtClean="0">
                <a:solidFill>
                  <a:srgbClr val="FFFFFF"/>
                </a:solidFill>
              </a:rPr>
              <a:t>0 </a:t>
            </a:r>
            <a:r>
              <a:rPr lang="ru-RU" sz="2400" spc="-1" dirty="0">
                <a:solidFill>
                  <a:srgbClr val="FFFFFF"/>
                </a:solidFill>
              </a:rPr>
              <a:t>ученика; </a:t>
            </a:r>
            <a:endParaRPr lang="en-US" sz="2400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71" y="627830"/>
            <a:ext cx="13046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0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611150"/>
          </a:xfrm>
        </p:spPr>
        <p:txBody>
          <a:bodyPr>
            <a:normAutofit/>
          </a:bodyPr>
          <a:lstStyle/>
          <a:p>
            <a:r>
              <a:rPr lang="ru-RU" sz="2700" dirty="0"/>
              <a:t>Образовни профил: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Економски техничар</a:t>
            </a: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269141" y="2267761"/>
            <a:ext cx="662592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</a:pPr>
            <a:r>
              <a:rPr lang="ru-RU" dirty="0"/>
              <a:t>Економски техничар је најстарији профил који многи називају „општим смером“. Смер економски техничар је модернизован тако да је осавремењен у складу са захтевима данашњег тржишта рада и потреба факултета. Образовни профил омогућава ученицима да стекну теоријска и практична знања, па су тако након завршетка школовања на овом образовном профилу ученици оспособљени и за свет рада, али у исто време поседују висок ниво теоријских знања уколико желе да наставе школовање.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</a:pPr>
            <a:r>
              <a:rPr lang="ru-RU" dirty="0"/>
              <a:t>Након завршеног  средњег образовања, економски техничари могу да се запосле у финансијско – рачуноводственим службама свих привредних друштава, у банкама, осигуравајућим компанијама, књиговодственим агенцијама, ревизорским кућама</a:t>
            </a:r>
            <a:r>
              <a:rPr lang="en-US" dirty="0"/>
              <a:t> </a:t>
            </a:r>
            <a:r>
              <a:rPr lang="ru-RU" dirty="0"/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0A4F86-A3A8-4F30-9CB7-D77EF45D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313" y="2889006"/>
            <a:ext cx="4625546" cy="3081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119" y="615273"/>
            <a:ext cx="13046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611150"/>
          </a:xfrm>
        </p:spPr>
        <p:txBody>
          <a:bodyPr>
            <a:normAutofit/>
          </a:bodyPr>
          <a:lstStyle/>
          <a:p>
            <a:r>
              <a:rPr lang="ru-RU" sz="2700" dirty="0"/>
              <a:t>Образовни профил: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Правно-пословни техничар</a:t>
            </a: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483327" y="2481944"/>
            <a:ext cx="762270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900" spc="-1" dirty="0">
                <a:solidFill>
                  <a:srgbClr val="FFFFFF"/>
                </a:solidFill>
              </a:rPr>
              <a:t>Правни техничари поседују знање из кореспонденције, матичне евиденције, познају правни поступак и послове правног промета. Представљају предузеће или установу и доприносе бољем пословном успеху. Поред стручних предмета из области права и економије, ученици стичу и одговарајуће опште образовање. Посао правног техничара подразумева како рад са људима тако и обраду докумената. Правни техничари најчешће раде у службама органа управе и локалне самоуправе, као и на пословима из области радних односа. Посао обављају углавном у канцеларији, уз употребу рачунара, канцеларијског материјала и прибора. После завршена средње школе правни техничари могу наставити студије на правном факултету, економском, филозофском, факултету безбедности…</a:t>
            </a:r>
            <a:endParaRPr lang="en-US" sz="1900" spc="-1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DE757B-4320-4351-9F46-96629635C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674" y="2364378"/>
            <a:ext cx="2442477" cy="415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25" y="619122"/>
            <a:ext cx="13046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753228"/>
            <a:ext cx="10124365" cy="161115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Образовни профил: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400" dirty="0"/>
              <a:t>Финансијско – рачуноводствени техничар</a:t>
            </a: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69817" y="2293020"/>
            <a:ext cx="66016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pc="-1" dirty="0">
                <a:solidFill>
                  <a:srgbClr val="FFFFFF"/>
                </a:solidFill>
              </a:rPr>
              <a:t>Финансијско – рачуноводствени техничари ће моћи да обављају финансијско - рачуноводствене послове, састављају и презентују финансијске и пореске извештаје.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pc="-1" dirty="0">
                <a:solidFill>
                  <a:srgbClr val="FFFFFF"/>
                </a:solidFill>
              </a:rPr>
              <a:t>Финансијско – рачуноводствени техничар ће умети да организују сопствени рад у области финансија и рачуноводства, обављају послове са књиговодственом документацијом, обављају послове платног промета, контирају и књижење пословних промена кроз пословне књиге, обављају финансијске послове, припремају и израђују обрачуне, припремају и израђују извештаје.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pc="-1" dirty="0">
                <a:solidFill>
                  <a:srgbClr val="FFFFFF"/>
                </a:solidFill>
              </a:rPr>
              <a:t>Финансијско – рачуноводствени техничари ће моћи да се запосле као финансијски референти, порески службеници, референти за таксе и акцизе, рачуноводствени и књиговодствени службеници, финансијски службеници и службеници за обрачун зарада.</a:t>
            </a:r>
            <a:endParaRPr lang="en-US" spc="-1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B5EFC7-46F6-4D34-BCEA-76494CC0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795" y="2995889"/>
            <a:ext cx="5041356" cy="3066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26" y="619122"/>
            <a:ext cx="13046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256674"/>
            <a:ext cx="10010275" cy="1187115"/>
          </a:xfrm>
        </p:spPr>
        <p:txBody>
          <a:bodyPr>
            <a:normAutofit fontScale="90000"/>
          </a:bodyPr>
          <a:lstStyle/>
          <a:p>
            <a:r>
              <a:rPr lang="sr-Latn-RS" sz="2700" spc="-1" dirty="0">
                <a:solidFill>
                  <a:srgbClr val="FFFFFF"/>
                </a:solidFill>
              </a:rPr>
              <a:t/>
            </a:r>
            <a:br>
              <a:rPr lang="sr-Latn-RS" sz="2700" spc="-1" dirty="0">
                <a:solidFill>
                  <a:srgbClr val="FFFFFF"/>
                </a:solidFill>
              </a:rPr>
            </a:br>
            <a:r>
              <a:rPr lang="sr-Latn-RS" sz="2700" spc="-1" dirty="0">
                <a:solidFill>
                  <a:srgbClr val="FFFFFF"/>
                </a:solidFill>
              </a:rPr>
              <a:t/>
            </a:r>
            <a:br>
              <a:rPr lang="sr-Latn-RS" sz="2700" spc="-1" dirty="0">
                <a:solidFill>
                  <a:srgbClr val="FFFFFF"/>
                </a:solidFill>
              </a:rPr>
            </a:br>
            <a:r>
              <a:rPr lang="sr-Latn-RS" sz="2700" spc="-1" dirty="0">
                <a:solidFill>
                  <a:srgbClr val="FFFFFF"/>
                </a:solidFill>
              </a:rPr>
              <a:t/>
            </a:r>
            <a:br>
              <a:rPr lang="sr-Latn-RS" sz="2700" spc="-1" dirty="0">
                <a:solidFill>
                  <a:srgbClr val="FFFFFF"/>
                </a:solidFill>
              </a:rPr>
            </a:br>
            <a:r>
              <a:rPr lang="sr-Latn-RS" sz="2700" spc="-1" dirty="0">
                <a:solidFill>
                  <a:srgbClr val="FFFFFF"/>
                </a:solidFill>
              </a:rPr>
              <a:t/>
            </a:r>
            <a:br>
              <a:rPr lang="sr-Latn-RS" sz="2700" spc="-1" dirty="0">
                <a:solidFill>
                  <a:srgbClr val="FFFFFF"/>
                </a:solidFill>
              </a:rPr>
            </a:br>
            <a:r>
              <a:rPr lang="ru-RU" sz="2700" spc="-1" dirty="0">
                <a:solidFill>
                  <a:srgbClr val="FFFFFF"/>
                </a:solidFill>
              </a:rPr>
              <a:t>У области економије, права и администрације </a:t>
            </a:r>
            <a:r>
              <a:rPr lang="sr-Cyrl-RS" sz="2700" spc="-1" dirty="0">
                <a:solidFill>
                  <a:srgbClr val="FFFFFF"/>
                </a:solidFill>
              </a:rPr>
              <a:t>организују</a:t>
            </a:r>
            <a:r>
              <a:rPr lang="ru-RU" sz="2700" spc="-1" dirty="0">
                <a:solidFill>
                  <a:srgbClr val="FFFFFF"/>
                </a:solidFill>
              </a:rPr>
              <a:t> се следећа такмичења: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288758" y="1954262"/>
            <a:ext cx="112457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spc="-1" dirty="0">
                <a:solidFill>
                  <a:srgbClr val="FFFFFF"/>
                </a:solidFill>
              </a:rPr>
              <a:t>Стручни предмети: рачуноводство, основи економије, пословна економија, математика, пословна информатика, статистика</a:t>
            </a:r>
            <a:endParaRPr lang="en-US" sz="2000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10404A"/>
              </a:buClr>
            </a:pPr>
            <a:r>
              <a:rPr lang="ru-RU" sz="2000" spc="-1" dirty="0">
                <a:solidFill>
                  <a:srgbClr val="FFFFFF"/>
                </a:solidFill>
              </a:rPr>
              <a:t>Циљ ових такмичења је примена и продубљивање знања из ових предмета и развијање такмичарског духа код ученика.</a:t>
            </a:r>
            <a:endParaRPr lang="en-US" sz="2000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spc="-1" dirty="0">
                <a:solidFill>
                  <a:srgbClr val="FFFFFF"/>
                </a:solidFill>
              </a:rPr>
              <a:t>Сајам виртуелних предузећа </a:t>
            </a:r>
            <a:endParaRPr lang="en-US" sz="2000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10404A"/>
              </a:buClr>
            </a:pPr>
            <a:r>
              <a:rPr lang="ru-RU" sz="2000" spc="-1" dirty="0">
                <a:solidFill>
                  <a:srgbClr val="FFFFFF"/>
                </a:solidFill>
              </a:rPr>
              <a:t>Сајам има за циљ примену знања из предмета финансијско-рачуноводствена обука, пословно-административна обука, обука у виртуелном предузећу, обука у виртуелном осигуравајућем друштву и економско пословање</a:t>
            </a:r>
            <a:endParaRPr lang="sr-Latn-RS" sz="2000" spc="-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000" spc="-1" dirty="0">
                <a:latin typeface="Arial"/>
              </a:rPr>
              <a:t>Беседништво</a:t>
            </a:r>
            <a:endParaRPr lang="sr-Latn-RS" sz="2000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000" spc="-1" dirty="0">
                <a:latin typeface="Arial"/>
              </a:rPr>
              <a:t>Симулација судских процеса </a:t>
            </a:r>
          </a:p>
          <a:p>
            <a:pPr>
              <a:lnSpc>
                <a:spcPct val="100000"/>
              </a:lnSpc>
              <a:buClr>
                <a:srgbClr val="10404A"/>
              </a:buClr>
            </a:pPr>
            <a:r>
              <a:rPr lang="sr-Cyrl-RS" sz="2000" spc="-1" dirty="0">
                <a:latin typeface="Arial"/>
              </a:rPr>
              <a:t>Циљ такмичења у беседништву је подстицање и продубљивање знања, исказивање посебних склоности, развијање способности судског говора, аргументовања, правилног закључивања, примену правила лепог говора, развијање креативности, неговање такмичарске традиције и такмичарског духа код ученика</a:t>
            </a:r>
          </a:p>
          <a:p>
            <a:pPr marL="343080" indent="-343080">
              <a:lnSpc>
                <a:spcPct val="100000"/>
              </a:lnSpc>
              <a:buClr>
                <a:srgbClr val="10404A"/>
              </a:buClr>
              <a:buFont typeface="Wingdings" charset="2"/>
              <a:buChar char=""/>
            </a:pPr>
            <a:endParaRPr lang="en-US" sz="2000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025" y="619121"/>
            <a:ext cx="13046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7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928" y="930429"/>
            <a:ext cx="37621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spc="-1" dirty="0">
                <a:solidFill>
                  <a:srgbClr val="FFFFFF"/>
                </a:solidFill>
              </a:rPr>
              <a:t>Ученици наше школе високо су мотивисани за ваннаставне активности и учешће на такмичењима. Годинама уназад остварују високе пласмане не само на такмичењима из стручних већ и опшеообразовних предмета.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spc="-1" dirty="0">
                <a:solidFill>
                  <a:srgbClr val="FFFFFF"/>
                </a:solidFill>
              </a:rPr>
              <a:t>Прошле школске године ученици наше школе освојили су треће место из српског језика на такмичењу талентованих ученика и прво место на државном такмичењу из историје.</a:t>
            </a:r>
            <a:endParaRPr lang="en-US" sz="2000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80" y="444136"/>
            <a:ext cx="3799190" cy="6143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920" y="619121"/>
            <a:ext cx="13046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4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split orient="vert"/>
      </p:transition>
    </mc:Choice>
    <mc:Fallback>
      <p:transition spd="slow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396</TotalTime>
  <Words>902</Words>
  <Application>Microsoft Office PowerPoint</Application>
  <PresentationFormat>Custom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Berlin</vt:lpstr>
      <vt:lpstr>Економска школа  „Ђука Динић“ </vt:lpstr>
      <vt:lpstr>Економска школа „Ђука Динић“ основана је давне 1948. године. Током претходних година школа се мењала, развијала и заузимала место међу елитним образовним институцијама нашег града. </vt:lpstr>
      <vt:lpstr>Уколико се двоумиш око избора школе, буди сигуран/на да је Економска школа прави избор за тебе. Ево неколико разлога који ће ти олакшати избор: </vt:lpstr>
      <vt:lpstr>Економска школа „Ђука Динић“ у школској 2023/2024. години уписује следеће четворогодишње образовне профиле: </vt:lpstr>
      <vt:lpstr>Образовни профил: Економски техничар </vt:lpstr>
      <vt:lpstr>Образовни профил: Правно-пословни техничар </vt:lpstr>
      <vt:lpstr>Образовни профил: Финансијско – рачуноводствени техничар </vt:lpstr>
      <vt:lpstr>    У области економије, права и администрације организују се следећа такмичења:  </vt:lpstr>
      <vt:lpstr>PowerPoint Presentation</vt:lpstr>
      <vt:lpstr>PowerPoint Presentation</vt:lpstr>
      <vt:lpstr>Ученички парламент у нашој школи је веома активан, ту можеш да се изразиш, бавиш активизмом и оствариш своје право на партиципацију  </vt:lpstr>
      <vt:lpstr>    Шта наши ученици кажу о својој школи:  </vt:lpstr>
      <vt:lpstr>PowerPoint Presentation</vt:lpstr>
      <vt:lpstr>   ПРВИ КОРАК КА УСПЕХУ ЈЕ УПИС У ЕКОНОМСКУ ШКОЛУ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Neda</dc:creator>
  <cp:lastModifiedBy>Dell</cp:lastModifiedBy>
  <cp:revision>42</cp:revision>
  <dcterms:created xsi:type="dcterms:W3CDTF">2022-05-17T15:16:55Z</dcterms:created>
  <dcterms:modified xsi:type="dcterms:W3CDTF">2023-04-09T18:39:42Z</dcterms:modified>
</cp:coreProperties>
</file>